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4"/>
  </p:notesMasterIdLst>
  <p:handoutMasterIdLst>
    <p:handoutMasterId r:id="rId35"/>
  </p:handoutMasterIdLst>
  <p:sldIdLst>
    <p:sldId id="259" r:id="rId5"/>
    <p:sldId id="266" r:id="rId6"/>
    <p:sldId id="267" r:id="rId7"/>
    <p:sldId id="264" r:id="rId8"/>
    <p:sldId id="265" r:id="rId9"/>
    <p:sldId id="268" r:id="rId10"/>
    <p:sldId id="269" r:id="rId11"/>
    <p:sldId id="281" r:id="rId12"/>
    <p:sldId id="290" r:id="rId13"/>
    <p:sldId id="291" r:id="rId14"/>
    <p:sldId id="277" r:id="rId15"/>
    <p:sldId id="285" r:id="rId16"/>
    <p:sldId id="280" r:id="rId17"/>
    <p:sldId id="270" r:id="rId18"/>
    <p:sldId id="271" r:id="rId19"/>
    <p:sldId id="284" r:id="rId20"/>
    <p:sldId id="282" r:id="rId21"/>
    <p:sldId id="279" r:id="rId22"/>
    <p:sldId id="286" r:id="rId23"/>
    <p:sldId id="272" r:id="rId24"/>
    <p:sldId id="283" r:id="rId25"/>
    <p:sldId id="275" r:id="rId26"/>
    <p:sldId id="276" r:id="rId27"/>
    <p:sldId id="273" r:id="rId28"/>
    <p:sldId id="278" r:id="rId29"/>
    <p:sldId id="274" r:id="rId30"/>
    <p:sldId id="287" r:id="rId31"/>
    <p:sldId id="288" r:id="rId32"/>
    <p:sldId id="289" r:id="rId33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55363E-5DB3-439C-B549-DD83222C79E4}" type="datetime1">
              <a:rPr lang="ru-RU" smtClean="0"/>
              <a:t>19.03.2025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6E2F11-CEBF-4D63-B350-54083DC2653F}" type="datetime1">
              <a:rPr lang="ru-RU" smtClean="0"/>
              <a:pPr/>
              <a:t>19.03.2025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06DD7E9-633A-4209-8629-FCA24BED8E5C}" type="datetime1">
              <a:rPr lang="ru-RU" noProof="0" smtClean="0"/>
              <a:t>19.03.2025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CC0A8-4822-4C48-B4AB-E6618EB17856}" type="datetime1">
              <a:rPr lang="ru-RU" noProof="0" smtClean="0"/>
              <a:t>19.03.2025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26FFAE-3E3C-4124-8CE2-33E8AFE68549}" type="datetime1">
              <a:rPr lang="ru-RU" noProof="0" smtClean="0"/>
              <a:t>19.03.2025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648EF9-D76D-408D-9269-C51AF1E71906}" type="datetime1">
              <a:rPr lang="ru-RU" noProof="0" smtClean="0"/>
              <a:t>19.03.2025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67F7D04-070A-4786-BFC3-699C3BEEF6F5}" type="datetime1">
              <a:rPr lang="ru-RU" noProof="0" smtClean="0"/>
              <a:t>19.03.2025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DFC388-25B8-4D98-8EA3-7599CFB174A7}" type="datetime1">
              <a:rPr lang="ru-RU" noProof="0" smtClean="0"/>
              <a:t>19.03.2025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184B29-88E0-41C3-91BD-DCA26527FF63}" type="datetime1">
              <a:rPr lang="ru-RU" noProof="0" smtClean="0"/>
              <a:t>19.03.2025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0918EF-A4F5-4A7C-96B1-F87831C82688}" type="datetime1">
              <a:rPr lang="ru-RU" noProof="0" smtClean="0"/>
              <a:t>19.03.2025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38ADB2-DC01-420A-B091-D935BF010607}" type="datetime1">
              <a:rPr lang="ru-RU" noProof="0" smtClean="0"/>
              <a:t>19.03.2025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981ADC-92F1-410C-B0D8-5A45B123FAEB}" type="datetime1">
              <a:rPr lang="ru-RU" noProof="0" smtClean="0"/>
              <a:t>19.03.2025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528A0-6E8B-4E56-B80E-E13CDB5F70CC}" type="datetime1">
              <a:rPr lang="ru-RU" noProof="0" smtClean="0"/>
              <a:t>19.03.2025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F914A4C0-1A15-4319-B325-10A509977DD3}" type="datetime1">
              <a:rPr lang="ru-RU" noProof="0" smtClean="0"/>
              <a:t>19.03.2025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6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9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2.pn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9996" y="1194038"/>
            <a:ext cx="8329031" cy="3904263"/>
          </a:xfrm>
        </p:spPr>
        <p:txBody>
          <a:bodyPr rtlCol="0"/>
          <a:lstStyle/>
          <a:p>
            <a:pPr lvl="0" algn="ctr">
              <a:spcBef>
                <a:spcPts val="0"/>
              </a:spcBef>
            </a:pPr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/>
                <a:ea typeface="NSimSun" pitchFamily="2"/>
              </a:rPr>
              <a:t>Звіт </a:t>
            </a:r>
            <a:r>
              <a:rPr lang="uk-UA" i="1" dirty="0">
                <a:solidFill>
                  <a:schemeClr val="tx2">
                    <a:lumMod val="50000"/>
                  </a:schemeClr>
                </a:solidFill>
                <a:latin typeface="Times New Roman" pitchFamily="18"/>
                <a:ea typeface="NSimSun" pitchFamily="2"/>
              </a:rPr>
              <a:t>з виховної роботи</a:t>
            </a:r>
            <a:br>
              <a:rPr lang="uk-UA" i="1" dirty="0">
                <a:solidFill>
                  <a:schemeClr val="tx2">
                    <a:lumMod val="50000"/>
                  </a:schemeClr>
                </a:solidFill>
                <a:latin typeface="Times New Roman" pitchFamily="18"/>
                <a:ea typeface="NSimSun" pitchFamily="2"/>
              </a:rPr>
            </a:br>
            <a:r>
              <a:rPr lang="uk-UA" i="1" dirty="0" err="1">
                <a:solidFill>
                  <a:schemeClr val="tx2">
                    <a:lumMod val="50000"/>
                  </a:schemeClr>
                </a:solidFill>
                <a:latin typeface="Times New Roman" pitchFamily="18"/>
                <a:ea typeface="NSimSun" pitchFamily="2"/>
              </a:rPr>
              <a:t>Тернівського</a:t>
            </a:r>
            <a:r>
              <a:rPr lang="uk-UA" i="1" dirty="0">
                <a:solidFill>
                  <a:schemeClr val="tx2">
                    <a:lumMod val="50000"/>
                  </a:schemeClr>
                </a:solidFill>
                <a:latin typeface="Times New Roman" pitchFamily="18"/>
                <a:ea typeface="NSimSun" pitchFamily="2"/>
              </a:rPr>
              <a:t> професійного</a:t>
            </a:r>
            <a:br>
              <a:rPr lang="uk-UA" i="1" dirty="0">
                <a:solidFill>
                  <a:schemeClr val="tx2">
                    <a:lumMod val="50000"/>
                  </a:schemeClr>
                </a:solidFill>
                <a:latin typeface="Times New Roman" pitchFamily="18"/>
                <a:ea typeface="NSimSun" pitchFamily="2"/>
              </a:rPr>
            </a:br>
            <a:r>
              <a:rPr lang="uk-UA" i="1" dirty="0">
                <a:solidFill>
                  <a:schemeClr val="tx2">
                    <a:lumMod val="50000"/>
                  </a:schemeClr>
                </a:solidFill>
                <a:latin typeface="Times New Roman" pitchFamily="18"/>
                <a:ea typeface="NSimSun" pitchFamily="2"/>
              </a:rPr>
              <a:t> гірничого ліцею</a:t>
            </a:r>
            <a:br>
              <a:rPr lang="uk-UA" i="1" dirty="0">
                <a:solidFill>
                  <a:schemeClr val="tx2">
                    <a:lumMod val="50000"/>
                  </a:schemeClr>
                </a:solidFill>
                <a:latin typeface="Times New Roman" pitchFamily="18"/>
                <a:ea typeface="NSimSun" pitchFamily="2"/>
              </a:rPr>
            </a:br>
            <a:r>
              <a:rPr lang="uk-UA" i="1" dirty="0">
                <a:solidFill>
                  <a:schemeClr val="tx2">
                    <a:lumMod val="50000"/>
                  </a:schemeClr>
                </a:solidFill>
                <a:latin typeface="Times New Roman" pitchFamily="18"/>
                <a:ea typeface="NSimSun" pitchFamily="2"/>
              </a:rPr>
              <a:t> за </a:t>
            </a:r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/>
                <a:ea typeface="NSimSun" pitchFamily="2"/>
              </a:rPr>
              <a:t>І </a:t>
            </a:r>
            <a:r>
              <a:rPr lang="uk-UA" i="1" dirty="0">
                <a:solidFill>
                  <a:schemeClr val="tx2">
                    <a:lumMod val="50000"/>
                  </a:schemeClr>
                </a:solidFill>
                <a:latin typeface="Times New Roman" pitchFamily="18"/>
                <a:ea typeface="NSimSun" pitchFamily="2"/>
              </a:rPr>
              <a:t>семестр</a:t>
            </a:r>
            <a:br>
              <a:rPr lang="uk-UA" i="1" dirty="0">
                <a:solidFill>
                  <a:schemeClr val="tx2">
                    <a:lumMod val="50000"/>
                  </a:schemeClr>
                </a:solidFill>
                <a:latin typeface="Times New Roman" pitchFamily="18"/>
                <a:ea typeface="NSimSun" pitchFamily="2"/>
              </a:rPr>
            </a:br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/>
                <a:ea typeface="NSimSun" pitchFamily="2"/>
              </a:rPr>
              <a:t>202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/>
                <a:ea typeface="NSimSun" pitchFamily="2"/>
              </a:rPr>
              <a:t>4</a:t>
            </a:r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/>
                <a:ea typeface="NSimSun" pitchFamily="2"/>
              </a:rPr>
              <a:t>- 202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/>
                <a:ea typeface="NSimSun" pitchFamily="2"/>
              </a:rPr>
              <a:t>5</a:t>
            </a:r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/>
                <a:ea typeface="NSimSun" pitchFamily="2"/>
              </a:rPr>
              <a:t> </a:t>
            </a:r>
            <a:r>
              <a:rPr lang="uk-UA" i="1" dirty="0">
                <a:solidFill>
                  <a:schemeClr val="tx2">
                    <a:lumMod val="50000"/>
                  </a:schemeClr>
                </a:solidFill>
                <a:latin typeface="Times New Roman" pitchFamily="18"/>
                <a:ea typeface="NSimSun" pitchFamily="2"/>
              </a:rPr>
              <a:t>н. р</a:t>
            </a:r>
            <a:r>
              <a:rPr lang="uk-UA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/>
                <a:ea typeface="NSimSun" pitchFamily="2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30716" y="5085184"/>
            <a:ext cx="60928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Виконавець: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аступник директора з </a:t>
            </a:r>
          </a:p>
          <a:p>
            <a:r>
              <a:rPr lang="uk-UA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иховної роботи</a:t>
            </a:r>
          </a:p>
          <a:p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Ірина ДОБРИНІНА</a:t>
            </a:r>
            <a:endParaRPr lang="uk-UA" sz="2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690102"/>
            <a:ext cx="4752528" cy="194421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гостей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фотозону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гарбузами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соломою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фотографуються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спогади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4174418"/>
            <a:ext cx="5314801" cy="2454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691467"/>
            <a:ext cx="5217665" cy="2409619"/>
          </a:xfrm>
          <a:prstGeom prst="rect">
            <a:avLst/>
          </a:prstGeom>
        </p:spPr>
      </p:pic>
      <p:pic>
        <p:nvPicPr>
          <p:cNvPr id="1026" name="Picture 2" descr="Возможно, это изображение 11 челове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0" y="3101086"/>
            <a:ext cx="5439990" cy="26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16" y="692696"/>
            <a:ext cx="10302948" cy="2441288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-спортивного заходу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Дня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витривалості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форми.Формування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стресостійкості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лідерських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якостей.Формування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України:популяризація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гідного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3284984"/>
            <a:ext cx="4498791" cy="20769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6" y="4717667"/>
            <a:ext cx="4513037" cy="2084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644" y="3085954"/>
            <a:ext cx="3168600" cy="24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1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332656"/>
            <a:ext cx="10214849" cy="2175941"/>
          </a:xfrm>
        </p:spPr>
        <p:txBody>
          <a:bodyPr>
            <a:no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листопада - День Гідності та Свободи  - державне свято, яке ми відзначаємо кожного року. </a:t>
            </a:r>
            <a:b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 освіти стали учасниками виховного заходу "Вільні творять майбутнє",  метою якого є вшанування патріотизму й мужності громадян, які стали на захист демократичних цінностей, прав і свобод людини, національних інтересів держави та її європейського вибору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92" y="2637783"/>
            <a:ext cx="4221088" cy="4221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24" y="2636912"/>
            <a:ext cx="422108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964" y="188640"/>
            <a:ext cx="9782801" cy="177160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відзначається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Всесвітній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украінської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хустки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здавна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вважалася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оберегом та символом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патріотизму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800" dirty="0">
                <a:solidFill>
                  <a:schemeClr val="tx2">
                    <a:lumMod val="75000"/>
                  </a:schemeClr>
                </a:solidFill>
                <a:latin typeface="Segoe UI Historic" panose="020B0502040204020203" pitchFamily="34" charset="0"/>
              </a:rPr>
              <a:t> 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Фото-виставка </a:t>
            </a:r>
            <a:r>
              <a:rPr lang="uk-UA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Хустка-оберіг </a:t>
            </a:r>
            <a:r>
              <a:rPr lang="uk-UA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ідентичності»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2210612"/>
            <a:ext cx="7271266" cy="44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22" y="167952"/>
            <a:ext cx="8029368" cy="763488"/>
          </a:xfrm>
        </p:spPr>
        <p:txBody>
          <a:bodyPr>
            <a:normAutofit/>
          </a:bodyPr>
          <a:lstStyle/>
          <a:p>
            <a:r>
              <a:rPr lang="uk-UA" sz="4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Здоров’язбережувальна</a:t>
            </a:r>
            <a:r>
              <a:rPr lang="uk-UA" sz="4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1924" y="1083323"/>
            <a:ext cx="5611611" cy="19175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інформаційному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холі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тематична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виставка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-день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СНІДом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endParaRPr lang="uk-UA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90" y="2780928"/>
            <a:ext cx="2880320" cy="38404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50414" y="1083323"/>
            <a:ext cx="5037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Вікторина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курсами в гр.1-24 та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гр.5-24 до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Всесвітнього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СНІДом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59" y="2530456"/>
            <a:ext cx="4116569" cy="411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9916" y="332656"/>
            <a:ext cx="10198869" cy="21602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хвилинка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ВІЛ/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СНіДу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зішляхами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відповідального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2708920"/>
            <a:ext cx="4149080" cy="41490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2" y="2648430"/>
            <a:ext cx="4043966" cy="40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2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932" y="2541010"/>
            <a:ext cx="5256584" cy="30243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листопада – День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паління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шкоду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паління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способу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замислюються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звичками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активними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прихильниками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1148637"/>
            <a:ext cx="4185952" cy="44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3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311690"/>
            <a:ext cx="9998825" cy="1671885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 з волейболу між здобувачами освіти 1 та 2 курсів, метою якого є 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заохотити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молодь до занять спортом та активного способу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командних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волейболу.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66" y="2636912"/>
            <a:ext cx="4824536" cy="3618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2548802"/>
            <a:ext cx="4912823" cy="36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7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569" y="1942114"/>
            <a:ext cx="3887755" cy="2915816"/>
          </a:xfrm>
        </p:spPr>
      </p:pic>
      <p:sp>
        <p:nvSpPr>
          <p:cNvPr id="8" name="Прямоугольник 7"/>
          <p:cNvSpPr/>
          <p:nvPr/>
        </p:nvSpPr>
        <p:spPr>
          <a:xfrm>
            <a:off x="6814492" y="764704"/>
            <a:ext cx="39604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посіла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гр.2-24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посіла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гр.2-23 </a:t>
            </a: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здобула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гр.9-24.</a:t>
            </a:r>
            <a:endParaRPr lang="uk-UA" sz="2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46340" cy="68000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35" y="3501008"/>
            <a:ext cx="2470746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7443" y="980728"/>
            <a:ext cx="4371382" cy="1772046"/>
          </a:xfrm>
        </p:spPr>
        <p:txBody>
          <a:bodyPr>
            <a:normAutofit fontScale="90000"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Дня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Тернівському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професійному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гірничому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ліцеї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проходило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Посвячення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uk-UA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2" y="1068038"/>
            <a:ext cx="5833551" cy="2761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20" y="3933056"/>
            <a:ext cx="6048672" cy="2793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012" y="116632"/>
            <a:ext cx="601117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567" cy="4221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29916" y="4437112"/>
            <a:ext cx="100795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Головною метою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Тернівському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професійному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гірничому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ліцеї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якісної професійної підготовки здобувачів освіти, формування у них ключових </a:t>
            </a:r>
            <a:r>
              <a:rPr lang="uk-UA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необхідних для успішної професійної діяльності в гірничій галузі, розвитку відповідальності, технічної грамотності, екологічного мислення та прагнення до постійного самовдосконалення.</a:t>
            </a:r>
          </a:p>
        </p:txBody>
      </p:sp>
    </p:spTree>
    <p:extLst>
      <p:ext uri="{BB962C8B-B14F-4D97-AF65-F5344CB8AC3E}">
        <p14:creationId xmlns:p14="http://schemas.microsoft.com/office/powerpoint/2010/main" val="6963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6460" y="2548484"/>
            <a:ext cx="5544616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плану заходів Всеукраїнської акції "16 днів проти 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 у групі 1-23 " відбувся 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урок- тренінг "Торгівля людьми. Що треба знати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?"</a:t>
            </a:r>
            <a:endParaRPr lang="uk-UA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568263"/>
            <a:ext cx="4320480" cy="54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931" y="476672"/>
            <a:ext cx="9782801" cy="1887909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2-24 та 9-24 в межах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«16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39" y="2852936"/>
            <a:ext cx="4754893" cy="35661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15" y="2564904"/>
            <a:ext cx="4390123" cy="329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940" y="460970"/>
            <a:ext cx="9782801" cy="1239837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1-24 активно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долучилися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сприяли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ефективному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04" y="2132856"/>
            <a:ext cx="3657600" cy="457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1484784"/>
            <a:ext cx="4032239" cy="50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6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ТПГЛ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зустрічав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Ювенальної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превенції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справах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6" y="1716174"/>
            <a:ext cx="4779156" cy="22063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30" y="4149080"/>
            <a:ext cx="5277323" cy="2436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36" y="4221088"/>
            <a:ext cx="4809401" cy="22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8829" y="2515208"/>
            <a:ext cx="2088232" cy="3456384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Запали свічку🕯 </a:t>
            </a: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 «Здобувачі </a:t>
            </a:r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</a:t>
            </a:r>
            <a:r>
              <a:rPr lang="uk-UA" sz="20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Тернівського</a:t>
            </a:r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професійного гірничого ліцею </a:t>
            </a: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своїми </a:t>
            </a:r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вогниками вшанували пам'ять жертв </a:t>
            </a: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Голодомору.</a:t>
            </a:r>
            <a:endParaRPr lang="uk-UA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8344" y="699954"/>
            <a:ext cx="75329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Урок-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2-23 «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Бережи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правду і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Голодомор – геноцид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метою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вшанування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стали жертвами геноциду,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вчиненого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народу.</a:t>
            </a:r>
            <a:endParaRPr lang="uk-UA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2636912"/>
            <a:ext cx="4722696" cy="4221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1484784"/>
            <a:ext cx="2169056" cy="298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5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Привітання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роком та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Різдвом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Христовим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4" y="2889124"/>
            <a:ext cx="3544873" cy="35448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80" y="2699585"/>
            <a:ext cx="2530779" cy="3734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93" y="2348880"/>
            <a:ext cx="2735016" cy="410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90156" y="404664"/>
            <a:ext cx="4572984" cy="652933"/>
          </a:xfrm>
        </p:spPr>
        <p:txBody>
          <a:bodyPr/>
          <a:lstStyle/>
          <a:p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Екологічне виховання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360338" y="1068924"/>
            <a:ext cx="10350698" cy="19280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вшанування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 учасників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 Чорнобильської трагедії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Особливу шану віддають ліквідаторам – людям, які ціною власного життя і здоров’я брали участь у ліквідації наслідків катастрофи. Їх героїзм і самопожертва дозволили зупинити подальше поширення радіації.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4088731"/>
            <a:ext cx="5238130" cy="24195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83" y="3143661"/>
            <a:ext cx="4665053" cy="21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020" y="908720"/>
            <a:ext cx="8064896" cy="1224136"/>
          </a:xfrm>
        </p:spPr>
        <p:txBody>
          <a:bodyPr>
            <a:normAutofit fontScale="90000"/>
          </a:bodyPr>
          <a:lstStyle/>
          <a:p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1-22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прийняли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виховній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 "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Енергоефективність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побуті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розглянуті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енергоресурсів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666" y="2852936"/>
            <a:ext cx="4956043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92" y="2843554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1924" y="116632"/>
            <a:ext cx="9782801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І семестру класними керівниками були проведені  виховні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години за темами:</a:t>
            </a:r>
          </a:p>
          <a:p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Перемагає той, хто пам’ятає.</a:t>
            </a:r>
          </a:p>
          <a:p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професія – мій шлях у майбутнє</a:t>
            </a:r>
          </a:p>
          <a:p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 на дорогах</a:t>
            </a:r>
          </a:p>
          <a:p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пам’яті трагедії Бабиного Яру</a:t>
            </a:r>
          </a:p>
          <a:p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захисників і захисниць України: історія та сучасність» </a:t>
            </a:r>
          </a:p>
          <a:p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«Толерантність і культура спілкування»  «Цінності сучасної молоді: родина, професія, держава».</a:t>
            </a:r>
          </a:p>
          <a:p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«Збереження природи – справа кожного»</a:t>
            </a:r>
          </a:p>
          <a:p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"День Гідності та Свободи"</a:t>
            </a:r>
          </a:p>
          <a:p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«Небезпечні ситуації у воєнний час» </a:t>
            </a:r>
          </a:p>
          <a:p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«Ціна хліба - життя».</a:t>
            </a:r>
          </a:p>
          <a:p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«Чесність та відповідальність – основи особистого успіху»</a:t>
            </a:r>
          </a:p>
          <a:p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Ми всі рівні» ( до Дня людей з інвалідністю)</a:t>
            </a:r>
          </a:p>
          <a:p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"Герої нашого часу" (обговорення ролі Збройних Сил України, </a:t>
            </a:r>
            <a:r>
              <a:rPr lang="uk-UA" sz="1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"Моє здоров’я – моє багатство"</a:t>
            </a:r>
          </a:p>
          <a:p>
            <a:r>
              <a:rPr lang="uk-UA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"Доброта – це сила" до Міжнародного дня волонтерів. (цінність добрих вчинків)</a:t>
            </a:r>
          </a:p>
          <a:p>
            <a:endParaRPr lang="uk-UA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8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16" y="-4543"/>
            <a:ext cx="9685552" cy="1239837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І семестр 2024-2025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Тернівському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професійному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гірничому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ліцеї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5900" y="1556792"/>
            <a:ext cx="4174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Реалізовані напрями роботи: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4363" y="2146772"/>
            <a:ext cx="104847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ряд заходів, спрямованих на формування громадянської позиції, правової обізнаності, екологічної культури, популяризації здорового способу життя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Активізовано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зі сприяння самореалізації учнів через участь у гуртках, волонтерських ініціативах та спортивних змаганнях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батьками, волонтерами.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2024-2025-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олерантності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укріплення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потреби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38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332656"/>
            <a:ext cx="10585176" cy="1512169"/>
          </a:xfrm>
        </p:spPr>
        <p:txBody>
          <a:bodyPr>
            <a:normAutofit fontScale="90000"/>
          </a:bodyPr>
          <a:lstStyle/>
          <a:p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процес </a:t>
            </a:r>
            <a: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Тернівському</a:t>
            </a:r>
            <a: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професійному гірничому ліцеї спрямований </a:t>
            </a:r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на: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214200" y="1988840"/>
            <a:ext cx="919364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 сучасних знань, практичних навичок і вмінь, які відповідають вимогам ринку праці;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особистості, формування морально-етичних цінностей і готовності до активного громадянського життя;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конкурентоспроможності випускників на професійному рівні;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uk-UA" altLang="uk-UA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інтеграцію освітнього процесу із сучасними технологіями та інноваціями у сфері гірничої справи. </a:t>
            </a:r>
          </a:p>
        </p:txBody>
      </p:sp>
    </p:spTree>
    <p:extLst>
      <p:ext uri="{BB962C8B-B14F-4D97-AF65-F5344CB8AC3E}">
        <p14:creationId xmlns:p14="http://schemas.microsoft.com/office/powerpoint/2010/main" val="11827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та </a:t>
            </a:r>
            <a:r>
              <a:rPr lang="ru-RU" sz="4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uk-UA" sz="4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1924" y="1844824"/>
            <a:ext cx="9782801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endParaRPr lang="uk-UA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гармонійно розвиненої, соціально активної та відповідальної особистості.</a:t>
            </a:r>
          </a:p>
          <a:p>
            <a:pPr marL="0" indent="0" algn="just">
              <a:buNone/>
            </a:pP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endParaRPr lang="uk-UA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патріотизму, екологічної свідомості, поваги до традицій.</a:t>
            </a:r>
          </a:p>
          <a:p>
            <a:pPr marL="0" indent="0" algn="just">
              <a:buNone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сприятливих умов для творчої самореалізації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 освіти.</a:t>
            </a:r>
            <a:endParaRPr lang="uk-UA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здоров’язбережувальних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компетенцій.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932" y="692696"/>
            <a:ext cx="9782801" cy="1239837"/>
          </a:xfrm>
        </p:spPr>
        <p:txBody>
          <a:bodyPr>
            <a:normAutofit/>
          </a:bodyPr>
          <a:lstStyle/>
          <a:p>
            <a:r>
              <a:rPr lang="uk-UA" sz="4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напрямки виховної </a:t>
            </a:r>
            <a:r>
              <a:rPr lang="uk-UA" sz="44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роботи:</a:t>
            </a:r>
            <a:endParaRPr lang="uk-UA" sz="4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2124" y="2708920"/>
            <a:ext cx="7056783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Патріотичне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Екологічне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Художньо-естетичне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Здоров’язбережувальна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Громадянське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926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932" y="908720"/>
            <a:ext cx="5842594" cy="1315690"/>
          </a:xfrm>
        </p:spPr>
        <p:txBody>
          <a:bodyPr>
            <a:normAutofit fontScale="90000"/>
          </a:bodyPr>
          <a:lstStyle/>
          <a:p>
            <a:r>
              <a:rPr lang="uk-UA" sz="4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Патріотичне </a:t>
            </a:r>
            <a:r>
              <a:rPr lang="uk-UA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виховання.</a:t>
            </a:r>
            <a:br>
              <a:rPr lang="uk-UA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Щодня одна з груп ліцею допомагає у плетінні маскувальних сіток для ЗСУ </a:t>
            </a:r>
            <a:endParaRPr lang="uk-UA" sz="27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9114" y="-2502201"/>
            <a:ext cx="1396247" cy="1333273"/>
          </a:xfrm>
        </p:spPr>
        <p:txBody>
          <a:bodyPr>
            <a:normAutofit fontScale="25000" lnSpcReduction="20000"/>
          </a:bodyPr>
          <a:lstStyle/>
          <a:p>
            <a:r>
              <a:rPr lang="uk-UA" dirty="0"/>
              <a:t>ГРУПА 5-24 </a:t>
            </a:r>
          </a:p>
          <a:p>
            <a:r>
              <a:rPr lang="uk-UA" dirty="0"/>
              <a:t>Підтримка Збройних Сил України - це не просто проект. Це наш спосіб показати вдячність захисникам, які кожного дня ризикують життям заради нашого спокою. Це наш спосіб показати, що ми </a:t>
            </a:r>
            <a:r>
              <a:rPr lang="uk-UA" dirty="0" err="1"/>
              <a:t>єдні</a:t>
            </a:r>
            <a:r>
              <a:rPr lang="uk-UA" dirty="0"/>
              <a:t>, що ми всі - українці, і що ми стоїмо разом у цьому бою.</a:t>
            </a:r>
          </a:p>
          <a:p>
            <a:endParaRPr lang="uk-UA" dirty="0"/>
          </a:p>
        </p:txBody>
      </p:sp>
      <p:pic>
        <p:nvPicPr>
          <p:cNvPr id="2050" name="Picture 2" descr="Возможно, это изображение 13 челове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16" y="-9820472"/>
            <a:ext cx="50050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8284" y="2702721"/>
            <a:ext cx="48037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 5-24 </a:t>
            </a:r>
          </a:p>
          <a:p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 Збройних Сил України - це не просто проект. Це наш спосіб показати вдячність захисникам, які кожного дня ризикують життям заради нашого спокою. Це наш спосіб показати, що ми </a:t>
            </a:r>
            <a:r>
              <a:rPr lang="uk-UA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єдні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ми всі - українці, і що ми стоїмо разом у цьому бою.</a:t>
            </a:r>
            <a:endParaRPr lang="uk-UA" sz="2400" b="0" i="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70" y="1196752"/>
            <a:ext cx="474258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2443" y="404664"/>
            <a:ext cx="5806381" cy="2448272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Натомість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 2-23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1285302"/>
            <a:ext cx="3909797" cy="4807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2915944"/>
            <a:ext cx="4693704" cy="35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988" y="366350"/>
            <a:ext cx="9782801" cy="1743893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доставки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гуманітарної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передову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благодійним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заходам.</a:t>
            </a:r>
            <a:r>
              <a:rPr lang="ru-RU" sz="3200" dirty="0" smtClean="0"/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здобувачами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освітянами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закупівлі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20" y="2132856"/>
            <a:ext cx="8591698" cy="396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0196" y="260648"/>
            <a:ext cx="7910593" cy="1489645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Благодійний ярмарок на допомогу ЗСУ «Свято гарбуза. Ярмарок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страв із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гарбуза: гарбузові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пироги, крем-супи, каші, цукати, смузі та інші страви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4137 грн.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грошей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9-24! та 5-24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945" y="1988840"/>
            <a:ext cx="5234844" cy="38238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908" y="3068960"/>
            <a:ext cx="4968552" cy="362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5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с оформлением из снежинок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565634_TF03460579.potx" id="{40D3241A-2CC1-4B91-9455-399A32BBE08D}" vid="{AC3AC366-9FEE-4E7E-8EB1-89A878B99460}"/>
    </a:ext>
  </a:extLst>
</a:theme>
</file>

<file path=ppt/theme/theme2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15ED37-D514-41C3-9B3C-B262145D17B7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a4f35948-e619-41b3-aa29-22878b09cfd2"/>
    <ds:schemaRef ds:uri="40262f94-9f35-4ac3-9a90-690165a166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оформлением из снежинок</Template>
  <TotalTime>513</TotalTime>
  <Words>1092</Words>
  <Application>Microsoft Office PowerPoint</Application>
  <PresentationFormat>Произвольный</PresentationFormat>
  <Paragraphs>84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NSimSun</vt:lpstr>
      <vt:lpstr>Arial</vt:lpstr>
      <vt:lpstr>Century Gothic</vt:lpstr>
      <vt:lpstr>Euphemia</vt:lpstr>
      <vt:lpstr>Segoe UI Historic</vt:lpstr>
      <vt:lpstr>Times New Roman</vt:lpstr>
      <vt:lpstr>Wingdings</vt:lpstr>
      <vt:lpstr>Шаблон с оформлением из снежинок</vt:lpstr>
      <vt:lpstr>Звіт з виховної роботи Тернівського професійного  гірничого ліцею  за І семестр 2024- 2025 н. р.</vt:lpstr>
      <vt:lpstr>Презентация PowerPoint</vt:lpstr>
      <vt:lpstr>Освітній процес у Тернівському професійному гірничому ліцеї спрямований на:</vt:lpstr>
      <vt:lpstr>Мета та завдання виховної роботи</vt:lpstr>
      <vt:lpstr>Основні напрямки виховної роботи:</vt:lpstr>
      <vt:lpstr>Патріотичне виховання.  Щодня одна з груп ліцею допомагає у плетінні маскувальних сіток для ЗСУ </vt:lpstr>
      <vt:lpstr>Поки що наші військові захищають нас на передовій, ми, в тилу, не можемо тільки чекати. Натомість ми повинні робити все можливе, щоб підтримувати наших героїв.  гр. 2-23 </vt:lpstr>
      <vt:lpstr>Організація доставки гуманітарної допомоги на передову завдяки благодійним заходам. Збір коштів здобувачами освіти та освітянами для закупівлі та передачі необхідного.</vt:lpstr>
      <vt:lpstr>Благодійний ярмарок на допомогу ЗСУ «Свято гарбуза. Ярмарок  страв із гарбуза: гарбузові пироги, крем-супи, каші, цукати, смузі та інші страви. Було зібрано 4137 грн. Найбільше грошей зібрано групами 9-24! та 5-24» </vt:lpstr>
      <vt:lpstr>Для гостей створено яскраву  фотозону з гарбузами, соломою,  квітами та іншими атрибутами осені.  Учні із задоволенням фотографуються, створюючи гарний настрій і спогади.</vt:lpstr>
      <vt:lpstr>Залучення молоді до військово-спортивного заходу до Дня Збройних сил України! Фізична і психологічна підготовка, зміцнення здоров’я, витривалості та фізичної форми.Формування навичок роботи в команді, стресостійкості та лідерських якостей.Формування поваги до професії захисника України:популяризація військової служби як гідного вибору професійного шляху. Розуміння ролі кожного громадянина у справі захисту держави.</vt:lpstr>
      <vt:lpstr>21 листопада - День Гідності та Свободи  - державне свято, яке ми відзначаємо кожного року.  Здобувачі освіти стали учасниками виховного заходу "Вільні творять майбутнє",  метою якого є вшанування патріотизму й мужності громадян, які стали на захист демократичних цінностей, прав і свобод людини, національних інтересів держави та її європейського вибору </vt:lpstr>
      <vt:lpstr>7 грудня відзначається Всесвітній день украінської хустки. Вона здавна вважалася оберегом та символом патріотизму, свободи та любові. Фото-виставка «Хустка-оберіг ідентичності»</vt:lpstr>
      <vt:lpstr>Здоров’язбережувальна робота</vt:lpstr>
      <vt:lpstr>Презентация PowerPoint</vt:lpstr>
      <vt:lpstr>21 листопада – День відмови від паління. Організована інформаційна дошка. Здобувачі освіти  отримують знання про шкоду паління, розуміння важливості здорового способу життя, замислюються над власними звичками та стають активними прихильниками здорового середовища.</vt:lpstr>
      <vt:lpstr>Змагання з волейболу між здобувачами освіти 1 та 2 курсів, метою якого є  заохотити молодь до занять спортом та активного способу життя, сформувати інтерес до командних видів спорту, зокрема волейболу.</vt:lpstr>
      <vt:lpstr>Презентация PowerPoint</vt:lpstr>
      <vt:lpstr>До міжнародного Дня Студентів!  У Тернівському професійному  гірничому ліцеї проходило свято  Посвячення в професії! </vt:lpstr>
      <vt:lpstr>Презентация PowerPoint</vt:lpstr>
      <vt:lpstr>Година спілкування в групах 2-24 та 9-24 в межах Всеукраїнської акції «16 днів проти насильства».</vt:lpstr>
      <vt:lpstr>Здобувачі освіти групи 1-24 активно долучилися та сприяли ефективному проведенню Тижня правових знань.</vt:lpstr>
      <vt:lpstr>В рамках Тижня права ТПГЛ зустрічав представників Ювенальної превенції і Служби по справах дітей.</vt:lpstr>
      <vt:lpstr>"Запали свічку🕯 пам'яті «Здобувачі освіти Тернівського професійного гірничого ліцею своїми вогниками вшанували пам'ять жертв Голодомору.</vt:lpstr>
      <vt:lpstr>Привітання з Новим роком та Різдвом Христовим здобувачів освіти та працівників ліцею </vt:lpstr>
      <vt:lpstr>Екологічне виховання</vt:lpstr>
      <vt:lpstr>Здобувачі освіти групи 1-22 прийняли участь у виховній годині на тему "Енергоефективність у побуті» , під час якої були розглянуті  проблеми використання енергії, економії енергії і енергоресурсів, охорони навколишнього середовища.</vt:lpstr>
      <vt:lpstr>Презентация PowerPoint</vt:lpstr>
      <vt:lpstr>Підсумки виховної роботи за І семестр 2024-2025 н.р. у Тернівському професійному гірничому ліцеї: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з виховної роботи Тернівського професійного  гірничого ліцею  за І семестр 2024- 2025 н. р.</dc:title>
  <dc:creator>ТПГЛ</dc:creator>
  <cp:lastModifiedBy>ТПГЛ</cp:lastModifiedBy>
  <cp:revision>107</cp:revision>
  <dcterms:created xsi:type="dcterms:W3CDTF">2024-12-26T07:05:09Z</dcterms:created>
  <dcterms:modified xsi:type="dcterms:W3CDTF">2025-03-19T12:35:20Z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Applications" pid="2">
    <vt:lpwstr/>
  </property>
  <property fmtid="{D5CDD505-2E9C-101B-9397-08002B2CF9AE}" name="CampaignTags" pid="3">
    <vt:lpwstr/>
  </property>
  <property fmtid="{D5CDD505-2E9C-101B-9397-08002B2CF9AE}" name="CategoryTags" pid="4">
    <vt:lpwstr/>
  </property>
  <property fmtid="{D5CDD505-2E9C-101B-9397-08002B2CF9AE}" name="ContentTypeId" pid="5">
    <vt:lpwstr>0x010100AA3F7D94069FF64A86F7DFF56D60E3BE</vt:lpwstr>
  </property>
  <property fmtid="{D5CDD505-2E9C-101B-9397-08002B2CF9AE}" name="FeatureTags" pid="6">
    <vt:lpwstr/>
  </property>
  <property fmtid="{D5CDD505-2E9C-101B-9397-08002B2CF9AE}" name="HiddenCategoryTags" pid="7">
    <vt:lpwstr/>
  </property>
  <property fmtid="{D5CDD505-2E9C-101B-9397-08002B2CF9AE}" name="InternalTags" pid="8">
    <vt:lpwstr/>
  </property>
  <property fmtid="{D5CDD505-2E9C-101B-9397-08002B2CF9AE}" name="LocalizationTags" pid="9">
    <vt:lpwstr/>
  </property>
  <property fmtid="{D5CDD505-2E9C-101B-9397-08002B2CF9AE}" name="NXPowerLiteLastOptimized" pid="10">
    <vt:lpwstr>1270245</vt:lpwstr>
  </property>
  <property fmtid="{D5CDD505-2E9C-101B-9397-08002B2CF9AE}" name="NXPowerLiteSettings" pid="11">
    <vt:lpwstr>F7000400038000</vt:lpwstr>
  </property>
  <property fmtid="{D5CDD505-2E9C-101B-9397-08002B2CF9AE}" name="NXPowerLiteVersion" pid="12">
    <vt:lpwstr>S10.3.1</vt:lpwstr>
  </property>
  <property fmtid="{D5CDD505-2E9C-101B-9397-08002B2CF9AE}" name="Order" pid="13">
    <vt:r8>74067300</vt:r8>
  </property>
  <property fmtid="{D5CDD505-2E9C-101B-9397-08002B2CF9AE}" name="ScenarioTags" pid="14">
    <vt:lpwstr/>
  </property>
</Properties>
</file>